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 Bold" charset="1" panose="00000800000000000000"/>
      <p:regular r:id="rId13"/>
    </p:embeddedFont>
    <p:embeddedFont>
      <p:font typeface="Poppins" charset="1" panose="00000500000000000000"/>
      <p:regular r:id="rId14"/>
    </p:embeddedFont>
    <p:embeddedFont>
      <p:font typeface="Open Sans Bold" charset="1" panose="020B0806030504020204"/>
      <p:regular r:id="rId15"/>
    </p:embeddedFont>
    <p:embeddedFont>
      <p:font typeface="Open San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Poppins Semi-Bold" charset="1" panose="00000700000000000000"/>
      <p:regular r:id="rId18"/>
    </p:embeddedFont>
    <p:embeddedFont>
      <p:font typeface="DM San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1427" y="381223"/>
            <a:ext cx="17040109" cy="473449"/>
            <a:chOff x="0" y="0"/>
            <a:chExt cx="4487930" cy="1246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7930" cy="124694"/>
            </a:xfrm>
            <a:custGeom>
              <a:avLst/>
              <a:gdLst/>
              <a:ahLst/>
              <a:cxnLst/>
              <a:rect r="r" b="b" t="t" l="l"/>
              <a:pathLst>
                <a:path h="124694" w="4487930">
                  <a:moveTo>
                    <a:pt x="8632" y="0"/>
                  </a:moveTo>
                  <a:lnTo>
                    <a:pt x="4479298" y="0"/>
                  </a:lnTo>
                  <a:cubicBezTo>
                    <a:pt x="4481587" y="0"/>
                    <a:pt x="4483783" y="909"/>
                    <a:pt x="4485401" y="2528"/>
                  </a:cubicBezTo>
                  <a:cubicBezTo>
                    <a:pt x="4487020" y="4147"/>
                    <a:pt x="4487930" y="6343"/>
                    <a:pt x="4487930" y="8632"/>
                  </a:cubicBezTo>
                  <a:lnTo>
                    <a:pt x="4487930" y="116062"/>
                  </a:lnTo>
                  <a:cubicBezTo>
                    <a:pt x="4487930" y="118351"/>
                    <a:pt x="4487020" y="120547"/>
                    <a:pt x="4485401" y="122166"/>
                  </a:cubicBezTo>
                  <a:cubicBezTo>
                    <a:pt x="4483783" y="123785"/>
                    <a:pt x="4481587" y="124694"/>
                    <a:pt x="4479298" y="124694"/>
                  </a:cubicBezTo>
                  <a:lnTo>
                    <a:pt x="8632" y="124694"/>
                  </a:lnTo>
                  <a:cubicBezTo>
                    <a:pt x="6343" y="124694"/>
                    <a:pt x="4147" y="123785"/>
                    <a:pt x="2528" y="122166"/>
                  </a:cubicBezTo>
                  <a:cubicBezTo>
                    <a:pt x="909" y="120547"/>
                    <a:pt x="0" y="118351"/>
                    <a:pt x="0" y="116062"/>
                  </a:cubicBezTo>
                  <a:lnTo>
                    <a:pt x="0" y="8632"/>
                  </a:lnTo>
                  <a:cubicBezTo>
                    <a:pt x="0" y="6343"/>
                    <a:pt x="909" y="4147"/>
                    <a:pt x="2528" y="2528"/>
                  </a:cubicBezTo>
                  <a:cubicBezTo>
                    <a:pt x="4147" y="909"/>
                    <a:pt x="6343" y="0"/>
                    <a:pt x="8632" y="0"/>
                  </a:cubicBezTo>
                  <a:close/>
                </a:path>
              </a:pathLst>
            </a:custGeom>
            <a:solidFill>
              <a:srgbClr val="71AE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87930" cy="162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8454" y="9175381"/>
            <a:ext cx="17183081" cy="461003"/>
            <a:chOff x="0" y="0"/>
            <a:chExt cx="4525585" cy="1214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25585" cy="121417"/>
            </a:xfrm>
            <a:custGeom>
              <a:avLst/>
              <a:gdLst/>
              <a:ahLst/>
              <a:cxnLst/>
              <a:rect r="r" b="b" t="t" l="l"/>
              <a:pathLst>
                <a:path h="121417" w="4525585">
                  <a:moveTo>
                    <a:pt x="8561" y="0"/>
                  </a:moveTo>
                  <a:lnTo>
                    <a:pt x="4517024" y="0"/>
                  </a:lnTo>
                  <a:cubicBezTo>
                    <a:pt x="4521752" y="0"/>
                    <a:pt x="4525585" y="3833"/>
                    <a:pt x="4525585" y="8561"/>
                  </a:cubicBezTo>
                  <a:lnTo>
                    <a:pt x="4525585" y="112856"/>
                  </a:lnTo>
                  <a:cubicBezTo>
                    <a:pt x="4525585" y="117584"/>
                    <a:pt x="4521752" y="121417"/>
                    <a:pt x="4517024" y="121417"/>
                  </a:cubicBezTo>
                  <a:lnTo>
                    <a:pt x="8561" y="121417"/>
                  </a:lnTo>
                  <a:cubicBezTo>
                    <a:pt x="3833" y="121417"/>
                    <a:pt x="0" y="117584"/>
                    <a:pt x="0" y="112856"/>
                  </a:cubicBezTo>
                  <a:lnTo>
                    <a:pt x="0" y="8561"/>
                  </a:lnTo>
                  <a:cubicBezTo>
                    <a:pt x="0" y="3833"/>
                    <a:pt x="3833" y="0"/>
                    <a:pt x="8561" y="0"/>
                  </a:cubicBezTo>
                  <a:close/>
                </a:path>
              </a:pathLst>
            </a:custGeom>
            <a:solidFill>
              <a:srgbClr val="71AE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25585" cy="159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744492" y="1845783"/>
            <a:ext cx="5549176" cy="5549694"/>
          </a:xfrm>
          <a:custGeom>
            <a:avLst/>
            <a:gdLst/>
            <a:ahLst/>
            <a:cxnLst/>
            <a:rect r="r" b="b" t="t" l="l"/>
            <a:pathLst>
              <a:path h="5549694" w="5549176">
                <a:moveTo>
                  <a:pt x="0" y="0"/>
                </a:moveTo>
                <a:lnTo>
                  <a:pt x="5549175" y="0"/>
                </a:lnTo>
                <a:lnTo>
                  <a:pt x="5549175" y="5549694"/>
                </a:lnTo>
                <a:lnTo>
                  <a:pt x="0" y="554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" t="-474" r="-24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1585" y="1400355"/>
            <a:ext cx="10022907" cy="189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6545" spc="-71" b="true">
                <a:solidFill>
                  <a:srgbClr val="323232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Monitoreo Inteligente de Instrumental Médico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383" y="3998035"/>
            <a:ext cx="7981215" cy="1936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555" spc="-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Jorge Adrian Alanoca Riveros</a:t>
            </a:r>
          </a:p>
          <a:p>
            <a:pPr algn="l">
              <a:lnSpc>
                <a:spcPts val="3732"/>
              </a:lnSpc>
            </a:pPr>
            <a:r>
              <a:rPr lang="en-US" sz="3555" spc="-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Jorge Luis Andrade Hinojosa</a:t>
            </a:r>
          </a:p>
          <a:p>
            <a:pPr algn="l">
              <a:lnSpc>
                <a:spcPts val="3732"/>
              </a:lnSpc>
            </a:pPr>
            <a:r>
              <a:rPr lang="en-US" sz="3555" spc="-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Sebastián Navarro Lema </a:t>
            </a:r>
          </a:p>
          <a:p>
            <a:pPr algn="l">
              <a:lnSpc>
                <a:spcPts val="3732"/>
              </a:lnSpc>
            </a:pPr>
            <a:r>
              <a:rPr lang="en-US" sz="3555" spc="-3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Joaquín Francisco García Gutierrez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1427" y="6635394"/>
            <a:ext cx="7647343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</a:t>
            </a:r>
            <a:r>
              <a:rPr lang="en-US" b="true" sz="38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rera: Ingeniería Biomédica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331" y="7319277"/>
            <a:ext cx="9369107" cy="131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Materia: Pro</a:t>
            </a:r>
            <a:r>
              <a:rPr lang="en-US" sz="38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gramación Superior</a:t>
            </a:r>
          </a:p>
          <a:p>
            <a:pPr algn="ctr">
              <a:lnSpc>
                <a:spcPts val="5320"/>
              </a:lnSpc>
            </a:pPr>
            <a:r>
              <a:rPr lang="en-US" b="true" sz="38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Docente: Ing. Elmer Alan Cornejo Quito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99C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56715" y="317553"/>
            <a:ext cx="5347494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  <a:spcBef>
                <a:spcPct val="0"/>
              </a:spcBef>
            </a:pPr>
            <a:r>
              <a:rPr lang="en-US" b="true" sz="6500" spc="-7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06191" y="1666723"/>
            <a:ext cx="16148058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el ámbito hospitalario, una gestión eficiente del inventario de equipos médicos es esencial para asegurar un servicio de calidad. Los métodos manuales de registro suelen ser propensos a errores, pérdidas de información o retrasos en el préstamo de equipos.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Este proyecto presenta una solución digital que inte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 códigos QR y un bot de Telegram para facilitar el registro, solicitud de préstamo y monitoreo de equipos médicos. Mediante la lectura de códigos QR y una interfaz gráfica intuitiva, se mejora la trazabilidad del inventario, permitiendo a los usuarios solicitar préstamos de forma controlada y eficiente.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9599" y="487568"/>
            <a:ext cx="1385006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 b="true">
                <a:solidFill>
                  <a:srgbClr val="FF5757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Problema Identificado: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Pérdida de equipos médicos por falta de trazabilidad.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gistros manuales propensos a errores.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Retrasos en mantenimientos preventivos.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25643" y="2951972"/>
            <a:ext cx="13843733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i="true" b="true">
                <a:solidFill>
                  <a:srgbClr val="FF5757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Solución propuesta: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inte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grado que combina: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Identificación por NFC/QR para equipos.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Interfaz desktop (Tkinter) para gestión.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Bot de Telegram para notificaciones en tiempo real.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Base de datos centralizada para historial completo.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480" y="6466062"/>
            <a:ext cx="1284339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 i="true">
                <a:solidFill>
                  <a:srgbClr val="FF5757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Objetivo: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Desarrollar un sistema de gestión de inventario y préstamos de equipos médicos mediante tecnologías accesibles, integrando códigos QR, Telegram y visualización gráfica, para mejorar el control, trazabilidad y eficiencia del uso del equipamiento biomédico.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32573" y="1226004"/>
            <a:ext cx="582285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5"/>
              </a:lnSpc>
            </a:pPr>
            <a:r>
              <a:rPr lang="en-US" sz="6500" spc="-71" b="true">
                <a:solidFill>
                  <a:srgbClr val="32323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Herramientas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0726" y="2615610"/>
            <a:ext cx="15732673" cy="492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2"/>
              </a:lnSpc>
            </a:pPr>
            <a:r>
              <a:rPr lang="en-US" sz="3501" b="true">
                <a:solidFill>
                  <a:srgbClr val="3232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Lenguaje de programación: Python</a:t>
            </a:r>
          </a:p>
          <a:p>
            <a:pPr algn="ctr">
              <a:lnSpc>
                <a:spcPts val="4902"/>
              </a:lnSpc>
            </a:pPr>
            <a:r>
              <a:rPr lang="en-US" sz="3501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Librerías de Python:</a:t>
            </a:r>
          </a:p>
          <a:p>
            <a:pPr algn="ctr">
              <a:lnSpc>
                <a:spcPts val="4902"/>
              </a:lnSpc>
            </a:pPr>
            <a:r>
              <a:rPr lang="en-US" sz="3501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python-telegram-bot → para el bot de Tele</a:t>
            </a:r>
            <a:r>
              <a:rPr lang="en-US" sz="3501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gram</a:t>
            </a:r>
          </a:p>
          <a:p>
            <a:pPr algn="ctr">
              <a:lnSpc>
                <a:spcPts val="4902"/>
              </a:lnSpc>
            </a:pPr>
            <a:r>
              <a:rPr lang="en-US" sz="3501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datetime → para registrar fecha y hora de cada préstamo</a:t>
            </a:r>
          </a:p>
          <a:p>
            <a:pPr algn="ctr">
              <a:lnSpc>
                <a:spcPts val="4902"/>
              </a:lnSpc>
            </a:pPr>
            <a:r>
              <a:rPr lang="en-US" sz="3501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serial → (reservado para futuras implementaciones)</a:t>
            </a:r>
          </a:p>
          <a:p>
            <a:pPr algn="ctr">
              <a:lnSpc>
                <a:spcPts val="4902"/>
              </a:lnSpc>
            </a:pPr>
            <a:r>
              <a:rPr lang="en-US" sz="3501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Bot de Telegram → para interactuar con los usuarios</a:t>
            </a:r>
          </a:p>
          <a:p>
            <a:pPr algn="ctr">
              <a:lnSpc>
                <a:spcPts val="4902"/>
              </a:lnSpc>
            </a:pPr>
            <a:r>
              <a:rPr lang="en-US" sz="3501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Interfaz de usuario (en desarrollo) → para mostrar gráficamente los estados</a:t>
            </a:r>
          </a:p>
          <a:p>
            <a:pPr algn="ctr">
              <a:lnSpc>
                <a:spcPts val="4902"/>
              </a:lnSpc>
            </a:pPr>
            <a:r>
              <a:rPr lang="en-US" sz="3501">
                <a:solidFill>
                  <a:srgbClr val="323232"/>
                </a:solidFill>
                <a:latin typeface="Open Sans"/>
                <a:ea typeface="Open Sans"/>
                <a:cs typeface="Open Sans"/>
                <a:sym typeface="Open Sans"/>
              </a:rPr>
              <a:t>Editor y consola: Visual Studio Code y consola de comandos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65873" y="9583169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6" y="0"/>
                </a:lnTo>
                <a:lnTo>
                  <a:pt x="5029316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51203" y="2432010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8" y="0"/>
                </a:lnTo>
                <a:lnTo>
                  <a:pt x="47677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2990" y="5903578"/>
            <a:ext cx="5041249" cy="3354722"/>
          </a:xfrm>
          <a:custGeom>
            <a:avLst/>
            <a:gdLst/>
            <a:ahLst/>
            <a:cxnLst/>
            <a:rect r="r" b="b" t="t" l="l"/>
            <a:pathLst>
              <a:path h="3354722" w="5041249">
                <a:moveTo>
                  <a:pt x="0" y="0"/>
                </a:moveTo>
                <a:lnTo>
                  <a:pt x="5041248" y="0"/>
                </a:lnTo>
                <a:lnTo>
                  <a:pt x="5041248" y="3354722"/>
                </a:lnTo>
                <a:lnTo>
                  <a:pt x="0" y="3354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1852" y="1941165"/>
            <a:ext cx="6230041" cy="3488823"/>
          </a:xfrm>
          <a:custGeom>
            <a:avLst/>
            <a:gdLst/>
            <a:ahLst/>
            <a:cxnLst/>
            <a:rect r="r" b="b" t="t" l="l"/>
            <a:pathLst>
              <a:path h="3488823" w="6230041">
                <a:moveTo>
                  <a:pt x="0" y="0"/>
                </a:moveTo>
                <a:lnTo>
                  <a:pt x="6230042" y="0"/>
                </a:lnTo>
                <a:lnTo>
                  <a:pt x="6230042" y="3488823"/>
                </a:lnTo>
                <a:lnTo>
                  <a:pt x="0" y="348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258946" y="487680"/>
            <a:ext cx="14077867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6500" spc="-71">
                <a:solidFill>
                  <a:srgbClr val="32323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Área escogida: UTI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1182753"/>
            <a:ext cx="1515735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5"/>
              </a:lnSpc>
            </a:pPr>
            <a:r>
              <a:rPr lang="en-US" sz="6500" spc="-71" b="true">
                <a:solidFill>
                  <a:srgbClr val="32323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Resultados y funcionamiento actual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0399" y="3309529"/>
            <a:ext cx="15526458" cy="522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3" indent="-334641" lvl="1">
              <a:lnSpc>
                <a:spcPts val="4184"/>
              </a:lnSpc>
              <a:buFont typeface="Arial"/>
              <a:buChar char="•"/>
            </a:pPr>
            <a:r>
              <a:rPr lang="en-US" sz="3099" spc="185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El sistema permite registrar equipos nuevos.</a:t>
            </a:r>
          </a:p>
          <a:p>
            <a:pPr algn="l" marL="669283" indent="-334641" lvl="1">
              <a:lnSpc>
                <a:spcPts val="4184"/>
              </a:lnSpc>
              <a:buFont typeface="Arial"/>
              <a:buChar char="•"/>
            </a:pPr>
            <a:r>
              <a:rPr lang="en-US" sz="3099" spc="185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Se generan y asignan códigos QR.</a:t>
            </a:r>
          </a:p>
          <a:p>
            <a:pPr algn="l" marL="669283" indent="-334641" lvl="1">
              <a:lnSpc>
                <a:spcPts val="4184"/>
              </a:lnSpc>
              <a:buFont typeface="Arial"/>
              <a:buChar char="•"/>
            </a:pPr>
            <a:r>
              <a:rPr lang="en-US" sz="3099" spc="185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El bot de Telegram está operativo y puede recibir solicitudes de préstamo:</a:t>
            </a:r>
          </a:p>
          <a:p>
            <a:pPr algn="l" marL="1338566" indent="-446189" lvl="2">
              <a:lnSpc>
                <a:spcPts val="4184"/>
              </a:lnSpc>
              <a:buFont typeface="Arial"/>
              <a:buChar char="⚬"/>
            </a:pPr>
            <a:r>
              <a:rPr lang="en-US" sz="3099" spc="185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Recibe texto con detalles.</a:t>
            </a:r>
          </a:p>
          <a:p>
            <a:pPr algn="l" marL="1338566" indent="-446189" lvl="2">
              <a:lnSpc>
                <a:spcPts val="4184"/>
              </a:lnSpc>
              <a:buFont typeface="Arial"/>
              <a:buChar char="⚬"/>
            </a:pPr>
            <a:r>
              <a:rPr lang="en-US" sz="3099" spc="185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Valida la foto del QR.</a:t>
            </a:r>
          </a:p>
          <a:p>
            <a:pPr algn="l" marL="1338566" indent="-446189" lvl="2">
              <a:lnSpc>
                <a:spcPts val="4184"/>
              </a:lnSpc>
              <a:buFont typeface="Arial"/>
              <a:buChar char="⚬"/>
            </a:pPr>
            <a:r>
              <a:rPr lang="en-US" sz="3099" spc="185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Guarda automáticamente los datos.</a:t>
            </a:r>
          </a:p>
          <a:p>
            <a:pPr algn="l" marL="669283" indent="-334641" lvl="1">
              <a:lnSpc>
                <a:spcPts val="4184"/>
              </a:lnSpc>
              <a:buFont typeface="Arial"/>
              <a:buChar char="•"/>
            </a:pPr>
            <a:r>
              <a:rPr lang="en-US" sz="3099" spc="185">
                <a:solidFill>
                  <a:srgbClr val="323232"/>
                </a:solidFill>
                <a:latin typeface="DM Sans"/>
                <a:ea typeface="DM Sans"/>
                <a:cs typeface="DM Sans"/>
                <a:sym typeface="DM Sans"/>
              </a:rPr>
              <a:t>La interfaz gráfica mostrará en tiempo real si un equipo está disponible o prestado (en desarrollo).</a:t>
            </a:r>
          </a:p>
          <a:p>
            <a:pPr algn="l" marL="0" indent="0" lvl="0">
              <a:lnSpc>
                <a:spcPts val="41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3128" y="2636786"/>
            <a:ext cx="17299959" cy="775634"/>
            <a:chOff x="0" y="0"/>
            <a:chExt cx="4556368" cy="2042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56368" cy="204282"/>
            </a:xfrm>
            <a:custGeom>
              <a:avLst/>
              <a:gdLst/>
              <a:ahLst/>
              <a:cxnLst/>
              <a:rect r="r" b="b" t="t" l="l"/>
              <a:pathLst>
                <a:path h="204282" w="4556368">
                  <a:moveTo>
                    <a:pt x="8503" y="0"/>
                  </a:moveTo>
                  <a:lnTo>
                    <a:pt x="4547865" y="0"/>
                  </a:lnTo>
                  <a:cubicBezTo>
                    <a:pt x="4550120" y="0"/>
                    <a:pt x="4552283" y="896"/>
                    <a:pt x="4553877" y="2490"/>
                  </a:cubicBezTo>
                  <a:cubicBezTo>
                    <a:pt x="4555472" y="4085"/>
                    <a:pt x="4556368" y="6248"/>
                    <a:pt x="4556368" y="8503"/>
                  </a:cubicBezTo>
                  <a:lnTo>
                    <a:pt x="4556368" y="195780"/>
                  </a:lnTo>
                  <a:cubicBezTo>
                    <a:pt x="4556368" y="198035"/>
                    <a:pt x="4555472" y="200197"/>
                    <a:pt x="4553877" y="201792"/>
                  </a:cubicBezTo>
                  <a:cubicBezTo>
                    <a:pt x="4552283" y="203386"/>
                    <a:pt x="4550120" y="204282"/>
                    <a:pt x="4547865" y="204282"/>
                  </a:cubicBezTo>
                  <a:lnTo>
                    <a:pt x="8503" y="204282"/>
                  </a:lnTo>
                  <a:cubicBezTo>
                    <a:pt x="6248" y="204282"/>
                    <a:pt x="4085" y="203386"/>
                    <a:pt x="2490" y="201792"/>
                  </a:cubicBezTo>
                  <a:cubicBezTo>
                    <a:pt x="896" y="200197"/>
                    <a:pt x="0" y="198035"/>
                    <a:pt x="0" y="195780"/>
                  </a:cubicBezTo>
                  <a:lnTo>
                    <a:pt x="0" y="8503"/>
                  </a:lnTo>
                  <a:cubicBezTo>
                    <a:pt x="0" y="6248"/>
                    <a:pt x="896" y="4085"/>
                    <a:pt x="2490" y="2490"/>
                  </a:cubicBezTo>
                  <a:cubicBezTo>
                    <a:pt x="4085" y="896"/>
                    <a:pt x="6248" y="0"/>
                    <a:pt x="8503" y="0"/>
                  </a:cubicBezTo>
                  <a:close/>
                </a:path>
              </a:pathLst>
            </a:custGeom>
            <a:solidFill>
              <a:srgbClr val="71AE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56368" cy="242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8418" y="6400400"/>
            <a:ext cx="17284669" cy="865344"/>
            <a:chOff x="0" y="0"/>
            <a:chExt cx="4552341" cy="2279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2341" cy="227910"/>
            </a:xfrm>
            <a:custGeom>
              <a:avLst/>
              <a:gdLst/>
              <a:ahLst/>
              <a:cxnLst/>
              <a:rect r="r" b="b" t="t" l="l"/>
              <a:pathLst>
                <a:path h="227910" w="4552341">
                  <a:moveTo>
                    <a:pt x="8510" y="0"/>
                  </a:moveTo>
                  <a:lnTo>
                    <a:pt x="4543830" y="0"/>
                  </a:lnTo>
                  <a:cubicBezTo>
                    <a:pt x="4546088" y="0"/>
                    <a:pt x="4548252" y="897"/>
                    <a:pt x="4549848" y="2493"/>
                  </a:cubicBezTo>
                  <a:cubicBezTo>
                    <a:pt x="4551444" y="4089"/>
                    <a:pt x="4552341" y="6253"/>
                    <a:pt x="4552341" y="8510"/>
                  </a:cubicBezTo>
                  <a:lnTo>
                    <a:pt x="4552341" y="219399"/>
                  </a:lnTo>
                  <a:cubicBezTo>
                    <a:pt x="4552341" y="224099"/>
                    <a:pt x="4548531" y="227910"/>
                    <a:pt x="4543830" y="227910"/>
                  </a:cubicBezTo>
                  <a:lnTo>
                    <a:pt x="8510" y="227910"/>
                  </a:lnTo>
                  <a:cubicBezTo>
                    <a:pt x="6253" y="227910"/>
                    <a:pt x="4089" y="227013"/>
                    <a:pt x="2493" y="225417"/>
                  </a:cubicBezTo>
                  <a:cubicBezTo>
                    <a:pt x="897" y="223821"/>
                    <a:pt x="0" y="221656"/>
                    <a:pt x="0" y="219399"/>
                  </a:cubicBezTo>
                  <a:lnTo>
                    <a:pt x="0" y="8510"/>
                  </a:lnTo>
                  <a:cubicBezTo>
                    <a:pt x="0" y="6253"/>
                    <a:pt x="897" y="4089"/>
                    <a:pt x="2493" y="2493"/>
                  </a:cubicBezTo>
                  <a:cubicBezTo>
                    <a:pt x="4089" y="897"/>
                    <a:pt x="6253" y="0"/>
                    <a:pt x="8510" y="0"/>
                  </a:cubicBezTo>
                  <a:close/>
                </a:path>
              </a:pathLst>
            </a:custGeom>
            <a:solidFill>
              <a:srgbClr val="71AE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552341" cy="266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0935" y="3957388"/>
            <a:ext cx="16574393" cy="200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39"/>
              </a:lnSpc>
            </a:pPr>
            <a:r>
              <a:rPr lang="en-US" sz="13862" spc="-152">
                <a:solidFill>
                  <a:srgbClr val="323232"/>
                </a:solidFill>
                <a:latin typeface="Poppins"/>
                <a:ea typeface="Poppins"/>
                <a:cs typeface="Poppins"/>
                <a:sym typeface="Poppins"/>
              </a:rPr>
              <a:t>¡Muchas G</a:t>
            </a:r>
            <a:r>
              <a:rPr lang="en-US" sz="13862" spc="-152" b="true">
                <a:solidFill>
                  <a:srgbClr val="32323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DAGpVwd9VtA</dc:identifier>
  <dcterms:modified xsi:type="dcterms:W3CDTF">2011-08-01T06:04:30Z</dcterms:modified>
  <cp:revision>1</cp:revision>
  <dc:title>Monitoreo Inteligente de Instrumental Médico</dc:title>
</cp:coreProperties>
</file>